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97621-CF9B-4983-B87B-857590B46D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179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377B3-DFD7-4053-8F25-81FD285C5D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84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BA2FC-6131-47AF-8618-CDE5FBBB85A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81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6DFE6-2B58-4DE1-908A-F7C002B3DE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434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0A022-E897-43C9-9375-D63FCEAAF8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7575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A3D5E-BF58-4BD9-BBE7-D3C798EA4E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764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334012-22CB-445A-B2A6-3786C1DE70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4069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3FDF8-8114-4DA2-9396-5885E68BC9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635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B6849-CCE0-4DDE-BB7D-075F6AC57FD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0280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1F59A-0366-4394-BA1D-9B931C5C47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106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381BD-33C3-4C86-93A9-9B9E7E7C58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355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5C23B7-74D4-4EF9-BDD5-D73916F8F20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1116013" y="404813"/>
            <a:ext cx="71294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400" b="1">
                <a:solidFill>
                  <a:srgbClr val="FF0000"/>
                </a:solidFill>
                <a:sym typeface="Arial" charset="0"/>
              </a:rPr>
              <a:t>Unit 10</a:t>
            </a:r>
            <a:r>
              <a:rPr lang="en-US" sz="4000" b="1">
                <a:solidFill>
                  <a:srgbClr val="FF0000"/>
                </a:solidFill>
                <a:sym typeface="Arial" charset="0"/>
              </a:rPr>
              <a:t>  </a:t>
            </a:r>
            <a:endParaRPr lang="zh-CN" altLang="en-US" sz="4000" b="1">
              <a:solidFill>
                <a:srgbClr val="FF0000"/>
              </a:solidFill>
              <a:sym typeface="Arial" charset="0"/>
            </a:endParaRPr>
          </a:p>
          <a:p>
            <a:pPr>
              <a:lnSpc>
                <a:spcPct val="110000"/>
              </a:lnSpc>
            </a:pPr>
            <a:r>
              <a:rPr lang="en-US" sz="4000" b="1">
                <a:latin typeface="Times New Roman" pitchFamily="18" charset="0"/>
                <a:sym typeface="Arial" charset="0"/>
              </a:rPr>
              <a:t>If you go to the party, you</a:t>
            </a:r>
            <a:r>
              <a:rPr lang="en-US" sz="4000" b="1">
                <a:latin typeface="Arial"/>
                <a:sym typeface="Arial" charset="0"/>
              </a:rPr>
              <a:t>’</a:t>
            </a:r>
            <a:r>
              <a:rPr lang="en-US" sz="4000" b="1">
                <a:latin typeface="Times New Roman" pitchFamily="18" charset="0"/>
                <a:sym typeface="Arial" charset="0"/>
              </a:rPr>
              <a:t>ll have a great time!</a:t>
            </a:r>
            <a:endParaRPr lang="en-US"/>
          </a:p>
        </p:txBody>
      </p:sp>
      <p:pic>
        <p:nvPicPr>
          <p:cNvPr id="7270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809875"/>
            <a:ext cx="4465638" cy="340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WordArt 4"/>
          <p:cNvSpPr>
            <a:spLocks noChangeArrowheads="1" noChangeShapeType="1" noTextEdit="1"/>
          </p:cNvSpPr>
          <p:nvPr/>
        </p:nvSpPr>
        <p:spPr bwMode="auto">
          <a:xfrm>
            <a:off x="2627313" y="260350"/>
            <a:ext cx="3529012" cy="836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Discuss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3731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8459788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buFont typeface="Arial" charset="0"/>
              <a:buNone/>
            </a:pPr>
            <a:r>
              <a:rPr lang="en-US" sz="3600" b="1">
                <a:solidFill>
                  <a:srgbClr val="CC00FF"/>
                </a:solidFill>
                <a:latin typeface="Times New Roman" pitchFamily="18" charset="0"/>
              </a:rPr>
              <a:t>What kinds of things do you worry about? Who do you usually go to for help? </a:t>
            </a:r>
          </a:p>
        </p:txBody>
      </p:sp>
      <p:sp>
        <p:nvSpPr>
          <p:cNvPr id="73732" name="Oval 2"/>
          <p:cNvSpPr>
            <a:spLocks noChangeArrowheads="1"/>
          </p:cNvSpPr>
          <p:nvPr/>
        </p:nvSpPr>
        <p:spPr bwMode="auto">
          <a:xfrm>
            <a:off x="358775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sz="4000" b="1">
                <a:latin typeface="Times New Roman" pitchFamily="18" charset="0"/>
              </a:rPr>
              <a:t>2a</a:t>
            </a:r>
          </a:p>
        </p:txBody>
      </p:sp>
      <p:sp>
        <p:nvSpPr>
          <p:cNvPr id="73733" name="圆角矩形标注 4"/>
          <p:cNvSpPr>
            <a:spLocks noChangeArrowheads="1"/>
          </p:cNvSpPr>
          <p:nvPr/>
        </p:nvSpPr>
        <p:spPr bwMode="auto">
          <a:xfrm>
            <a:off x="3133725" y="2851150"/>
            <a:ext cx="5472113" cy="1296988"/>
          </a:xfrm>
          <a:prstGeom prst="wedgeRoundRectCallout">
            <a:avLst>
              <a:gd name="adj1" fmla="val -58065"/>
              <a:gd name="adj2" fmla="val 45347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10000"/>
              </a:lnSpc>
              <a:buFont typeface="Arial" charset="0"/>
              <a:buNone/>
            </a:pP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I’m not good at math. I usually worry about it.</a:t>
            </a:r>
            <a:endParaRPr lang="zh-CN" altLang="en-US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4" name="圆角矩形标注 6"/>
          <p:cNvSpPr>
            <a:spLocks noChangeArrowheads="1"/>
          </p:cNvSpPr>
          <p:nvPr/>
        </p:nvSpPr>
        <p:spPr bwMode="auto">
          <a:xfrm>
            <a:off x="3709988" y="4868863"/>
            <a:ext cx="5183187" cy="1223962"/>
          </a:xfrm>
          <a:prstGeom prst="wedgeRoundRectCallout">
            <a:avLst>
              <a:gd name="adj1" fmla="val -69324"/>
              <a:gd name="adj2" fmla="val -6725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>
              <a:lnSpc>
                <a:spcPct val="110000"/>
              </a:lnSpc>
              <a:buFont typeface="Arial" charset="0"/>
              <a:buNone/>
            </a:pP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usually go to my math teacher for help. </a:t>
            </a:r>
            <a:endParaRPr lang="zh-CN" altLang="en-US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5" name="Picture 13" descr="http://t2.baidu.com/it/u=2818991179,4248507571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71875"/>
            <a:ext cx="247015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3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/>
      <p:bldP spid="73731" grpId="0" autoUpdateAnimBg="0"/>
      <p:bldP spid="73732" grpId="0"/>
      <p:bldP spid="73733" grpId="0"/>
      <p:bldP spid="737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5"/>
          <p:cNvSpPr txBox="1">
            <a:spLocks noChangeArrowheads="1"/>
          </p:cNvSpPr>
          <p:nvPr/>
        </p:nvSpPr>
        <p:spPr bwMode="auto">
          <a:xfrm>
            <a:off x="250825" y="4005263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b. If people have problems, they should talk 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</a:rPr>
              <a:t>    to other people.</a:t>
            </a:r>
          </a:p>
        </p:txBody>
      </p:sp>
      <p:sp>
        <p:nvSpPr>
          <p:cNvPr id="74755" name="Text Box 5"/>
          <p:cNvSpPr txBox="1">
            <a:spLocks noChangeArrowheads="1"/>
          </p:cNvSpPr>
          <p:nvPr/>
        </p:nvSpPr>
        <p:spPr bwMode="auto">
          <a:xfrm>
            <a:off x="250825" y="5373688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c. If people have problems, they should      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keep them to themselves. </a:t>
            </a:r>
          </a:p>
        </p:txBody>
      </p:sp>
      <p:sp>
        <p:nvSpPr>
          <p:cNvPr id="74756" name="WordArt 5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3529013" cy="10525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r>
              <a:rPr lang="en-US" altLang="zh-CN" sz="4000" b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Reading</a:t>
            </a:r>
            <a:endParaRPr lang="zh-CN" altLang="en-US" sz="4000" b="1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99FF"/>
              </a:solidFill>
              <a:latin typeface="Arial"/>
              <a:cs typeface="Arial"/>
            </a:endParaRPr>
          </a:p>
        </p:txBody>
      </p:sp>
      <p:sp>
        <p:nvSpPr>
          <p:cNvPr id="74757" name="Oval 2"/>
          <p:cNvSpPr>
            <a:spLocks noChangeArrowheads="1"/>
          </p:cNvSpPr>
          <p:nvPr/>
        </p:nvSpPr>
        <p:spPr bwMode="auto">
          <a:xfrm>
            <a:off x="719138" y="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Font typeface="Arial" charset="0"/>
              <a:buNone/>
            </a:pPr>
            <a:r>
              <a:rPr lang="en-US" sz="4000" b="1">
                <a:latin typeface="Times New Roman" pitchFamily="18" charset="0"/>
              </a:rPr>
              <a:t>2b</a:t>
            </a:r>
          </a:p>
        </p:txBody>
      </p:sp>
      <p:sp>
        <p:nvSpPr>
          <p:cNvPr id="74758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871378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5000"/>
              </a:lnSpc>
              <a:buFont typeface="Arial" charset="0"/>
              <a:buNone/>
            </a:pPr>
            <a:r>
              <a:rPr lang="en-US" sz="3400" b="1">
                <a:solidFill>
                  <a:srgbClr val="FF9900"/>
                </a:solidFill>
              </a:rPr>
              <a:t>Look at the statements </a:t>
            </a:r>
            <a:r>
              <a:rPr lang="en-US" sz="3400" b="1">
                <a:solidFill>
                  <a:srgbClr val="FF9900"/>
                </a:solidFill>
                <a:latin typeface="Times New Roman" pitchFamily="18" charset="0"/>
              </a:rPr>
              <a:t>and then read the passage quickly. Which statement expresses the main idea of the passage? </a:t>
            </a:r>
          </a:p>
        </p:txBody>
      </p:sp>
      <p:sp>
        <p:nvSpPr>
          <p:cNvPr id="74759" name="Text Box 5"/>
          <p:cNvSpPr txBox="1">
            <a:spLocks noChangeArrowheads="1"/>
          </p:cNvSpPr>
          <p:nvPr/>
        </p:nvSpPr>
        <p:spPr bwMode="auto">
          <a:xfrm>
            <a:off x="0" y="3933825"/>
            <a:ext cx="9366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4800" b="1">
                <a:solidFill>
                  <a:srgbClr val="FF0000"/>
                </a:solidFill>
                <a:latin typeface="Times New Roman" pitchFamily="18" charset="0"/>
              </a:rPr>
              <a:t>√</a:t>
            </a:r>
          </a:p>
        </p:txBody>
      </p:sp>
      <p:sp>
        <p:nvSpPr>
          <p:cNvPr id="74760" name="Text Box 5"/>
          <p:cNvSpPr txBox="1">
            <a:spLocks noChangeArrowheads="1"/>
          </p:cNvSpPr>
          <p:nvPr/>
        </p:nvSpPr>
        <p:spPr bwMode="auto">
          <a:xfrm>
            <a:off x="252413" y="2636838"/>
            <a:ext cx="80645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066800" indent="-609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524000" indent="-609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981200" indent="-609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438400" indent="-609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956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3528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8100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267200" indent="-609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a. If people have problems, they should   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    get advice from an expert.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utoUpdateAnimBg="0"/>
      <p:bldP spid="74755" grpId="0" autoUpdateAnimBg="0"/>
      <p:bldP spid="74756" grpId="0" animBg="1"/>
      <p:bldP spid="74757" grpId="0"/>
      <p:bldP spid="74758" grpId="0" autoUpdateAnimBg="0"/>
      <p:bldP spid="74759" grpId="0" autoUpdateAnimBg="0"/>
      <p:bldP spid="7476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WordArt 4"/>
          <p:cNvSpPr>
            <a:spLocks noChangeArrowheads="1" noChangeShapeType="1" noTextEdit="1"/>
          </p:cNvSpPr>
          <p:nvPr/>
        </p:nvSpPr>
        <p:spPr bwMode="auto">
          <a:xfrm>
            <a:off x="2700338" y="188913"/>
            <a:ext cx="3313112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Flat1" dir="r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zh-CN" altLang="en-US" sz="4000" b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指导</a:t>
            </a:r>
          </a:p>
        </p:txBody>
      </p:sp>
      <p:sp>
        <p:nvSpPr>
          <p:cNvPr id="75779" name="Text Box 5"/>
          <p:cNvSpPr txBox="1">
            <a:spLocks noChangeArrowheads="1"/>
          </p:cNvSpPr>
          <p:nvPr/>
        </p:nvSpPr>
        <p:spPr bwMode="auto">
          <a:xfrm>
            <a:off x="360363" y="1431925"/>
            <a:ext cx="8459787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It’s to do nothing.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读短文第一段第三句“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Some people believe the worst thing is to do nothing.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75780" name="Text Box 7"/>
          <p:cNvSpPr txBox="1">
            <a:spLocks noChangeArrowheads="1"/>
          </p:cNvSpPr>
          <p:nvPr/>
        </p:nvSpPr>
        <p:spPr bwMode="auto">
          <a:xfrm>
            <a:off x="360363" y="3573463"/>
            <a:ext cx="8532812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was afraid to tell her parents.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由第二段中第一、二两句“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Laura once lost her wallet, and worried for days. She was afraid to tell her parents about it.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/>
      <p:bldP spid="75779" grpId="0" autoUpdateAnimBg="0"/>
      <p:bldP spid="7578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5"/>
          <p:cNvSpPr txBox="1">
            <a:spLocks noChangeArrowheads="1"/>
          </p:cNvSpPr>
          <p:nvPr/>
        </p:nvSpPr>
        <p:spPr bwMode="auto">
          <a:xfrm>
            <a:off x="504825" y="3141663"/>
            <a:ext cx="8099425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98538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406525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814513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2225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6797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1369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941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0513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Because they have more experience than us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读第三段第五句“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Students often forget that their parents have more experience, and are always there to help them.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76803" name="Text Box 5"/>
          <p:cNvSpPr txBox="1">
            <a:spLocks noChangeArrowheads="1"/>
          </p:cNvSpPr>
          <p:nvPr/>
        </p:nvSpPr>
        <p:spPr bwMode="auto">
          <a:xfrm>
            <a:off x="504825" y="476250"/>
            <a:ext cx="8170863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906463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31445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722438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130425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876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0448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5020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959225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 is to find someone you trust to talk to.</a:t>
            </a:r>
            <a:r>
              <a:rPr lang="en-US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由短文第三段第四句“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He thinks the first step is to find someone you trust to talk to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”可知。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6"/>
          <p:cNvSpPr>
            <a:spLocks noChangeArrowheads="1"/>
          </p:cNvSpPr>
          <p:nvPr/>
        </p:nvSpPr>
        <p:spPr bwMode="auto">
          <a:xfrm>
            <a:off x="152400" y="76200"/>
            <a:ext cx="8991600" cy="667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3600" b="1">
                <a:sym typeface="Times New Roman" pitchFamily="18" charset="0"/>
              </a:rPr>
              <a:t>Students often have a lot of problems </a:t>
            </a:r>
            <a:endParaRPr lang="zh-CN" altLang="en-US" sz="3600" b="1">
              <a:sym typeface="Times New Roman" pitchFamily="18" charset="0"/>
            </a:endParaRPr>
          </a:p>
          <a:p>
            <a:pPr algn="l">
              <a:lnSpc>
                <a:spcPct val="120000"/>
              </a:lnSpc>
            </a:pPr>
            <a:r>
              <a:rPr lang="en-US" sz="3600" b="1">
                <a:sym typeface="Times New Roman" pitchFamily="18" charset="0"/>
              </a:rPr>
              <a:t>and worries. Laura Mills thinks the worst thing is _____________. She thinks you’ll feel worse if you don’t ______________ about your problems. Laura remembers that she once lost her wallet and was afraid to _____________ about it. Now she believes you cannot feel better _______________ to someone.</a:t>
            </a:r>
            <a:endParaRPr lang="zh-CN" altLang="en-US"/>
          </a:p>
        </p:txBody>
      </p:sp>
      <p:sp>
        <p:nvSpPr>
          <p:cNvPr id="77827" name="Text Box 6"/>
          <p:cNvSpPr>
            <a:spLocks noChangeArrowheads="1"/>
          </p:cNvSpPr>
          <p:nvPr/>
        </p:nvSpPr>
        <p:spPr bwMode="auto">
          <a:xfrm>
            <a:off x="3506788" y="1371600"/>
            <a:ext cx="4038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to do nothing</a:t>
            </a:r>
            <a:endParaRPr lang="zh-CN" altLang="en-US" sz="4000"/>
          </a:p>
        </p:txBody>
      </p:sp>
      <p:sp>
        <p:nvSpPr>
          <p:cNvPr id="77828" name="Text Box 5"/>
          <p:cNvSpPr>
            <a:spLocks noChangeArrowheads="1"/>
          </p:cNvSpPr>
          <p:nvPr/>
        </p:nvSpPr>
        <p:spPr bwMode="auto">
          <a:xfrm>
            <a:off x="228600" y="2590800"/>
            <a:ext cx="3886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talk to anyone</a:t>
            </a:r>
          </a:p>
        </p:txBody>
      </p:sp>
      <p:sp>
        <p:nvSpPr>
          <p:cNvPr id="77829" name="Text Box 6"/>
          <p:cNvSpPr>
            <a:spLocks noChangeArrowheads="1"/>
          </p:cNvSpPr>
          <p:nvPr/>
        </p:nvSpPr>
        <p:spPr bwMode="auto">
          <a:xfrm>
            <a:off x="5334000" y="3962400"/>
            <a:ext cx="4267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4000" b="1">
                <a:solidFill>
                  <a:srgbClr val="FF0000"/>
                </a:solidFill>
                <a:sym typeface="Times New Roman" pitchFamily="18" charset="0"/>
              </a:rPr>
              <a:t>tell her parents</a:t>
            </a:r>
          </a:p>
        </p:txBody>
      </p:sp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2895600" y="5334000"/>
            <a:ext cx="3403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sz="4000" b="1">
                <a:solidFill>
                  <a:srgbClr val="FF0000"/>
                </a:solidFill>
                <a:latin typeface="Times New Roman" pitchFamily="18" charset="0"/>
                <a:sym typeface="Arial" charset="0"/>
              </a:rPr>
              <a:t>unless you talk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14" dur="1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21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28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prLst="gradientSize: 0.1">
                                      <p:cBhvr>
                                        <p:cTn id="35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 bldLvl="0" autoUpdateAnimBg="0"/>
      <p:bldP spid="77827" grpId="0" bldLvl="0" autoUpdateAnimBg="0"/>
      <p:bldP spid="77828" grpId="0" bldLvl="0" autoUpdateAnimBg="0"/>
      <p:bldP spid="77829" grpId="0" bldLvl="0" autoUpdateAnimBg="0"/>
      <p:bldP spid="77830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6"/>
          <p:cNvSpPr txBox="1">
            <a:spLocks noChangeArrowheads="1"/>
          </p:cNvSpPr>
          <p:nvPr/>
        </p:nvSpPr>
        <p:spPr bwMode="auto">
          <a:xfrm>
            <a:off x="395288" y="404813"/>
            <a:ext cx="8351837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118110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589088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997075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405063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8622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33194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7766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4233863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3600" b="1">
                <a:latin typeface="Times New Roman" pitchFamily="18" charset="0"/>
                <a:cs typeface="Times New Roman" pitchFamily="18" charset="0"/>
              </a:rPr>
              <a:t>She says she will always __________________ in the future. Robert Hunt agrees with Laura. He thinks you should not _______________ your problems, but you should try to solve them. If you cannot talk to an expert like Robert, you can ____________________ with your parents because they have a lot of experience.</a:t>
            </a: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304800" y="1066800"/>
            <a:ext cx="43894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share her problems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4876800" y="2362200"/>
            <a:ext cx="3429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run away from</a:t>
            </a:r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152400" y="5029200"/>
            <a:ext cx="50133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buFont typeface="Arial" charset="0"/>
              <a:buNone/>
            </a:pPr>
            <a:r>
              <a:rPr lang="en-US" sz="4000" b="1">
                <a:solidFill>
                  <a:srgbClr val="FF0000"/>
                </a:solidFill>
                <a:latin typeface="Times New Roman" pitchFamily="18" charset="0"/>
              </a:rPr>
              <a:t>discuss your problems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utoUpdateAnimBg="0"/>
      <p:bldP spid="78851" grpId="0" autoUpdateAnimBg="0"/>
      <p:bldP spid="78852" grpId="0" autoUpdateAnimBg="0"/>
      <p:bldP spid="7885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WordArt 4"/>
          <p:cNvSpPr>
            <a:spLocks noChangeArrowheads="1" noChangeShapeType="1" noTextEdit="1"/>
          </p:cNvSpPr>
          <p:nvPr/>
        </p:nvSpPr>
        <p:spPr bwMode="auto">
          <a:xfrm>
            <a:off x="2268538" y="1628775"/>
            <a:ext cx="4319587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Homework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9875" name="Rectangle 3"/>
          <p:cNvSpPr txBox="1">
            <a:spLocks noChangeArrowheads="1"/>
          </p:cNvSpPr>
          <p:nvPr/>
        </p:nvSpPr>
        <p:spPr bwMode="auto">
          <a:xfrm>
            <a:off x="574675" y="2997200"/>
            <a:ext cx="81010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130000"/>
              </a:lnSpc>
              <a:buFont typeface="Arial" charset="0"/>
              <a:buNone/>
            </a:pPr>
            <a:r>
              <a:rPr lang="en-US" sz="3600" b="1">
                <a:solidFill>
                  <a:srgbClr val="0000FF"/>
                </a:solidFill>
                <a:latin typeface="Times New Roman" pitchFamily="18" charset="0"/>
              </a:rPr>
              <a:t>Write a letter to your friend. If you go to the party, what will happen? If you don’t go to the party, what will happen?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nimBg="1"/>
      <p:bldP spid="7987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440</Words>
  <Application>Microsoft Office PowerPoint</Application>
  <PresentationFormat>全屏显示(4:3)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Arial</vt:lpstr>
      <vt:lpstr>宋体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</dc:subject>
  <dc:creator> </dc:creator>
  <cp:keywords> </cp:keywords>
  <dc:description> </dc:description>
  <cp:lastModifiedBy>user</cp:lastModifiedBy>
  <cp:revision>1</cp:revision>
  <cp:lastPrinted>1601-01-01T00:00:00Z</cp:lastPrinted>
  <dcterms:created xsi:type="dcterms:W3CDTF">1601-01-01T00:00:00Z</dcterms:created>
  <dcterms:modified xsi:type="dcterms:W3CDTF">2015-08-12T06:51:27Z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